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16"/>
  </p:notesMasterIdLst>
  <p:sldIdLst>
    <p:sldId id="273" r:id="rId4"/>
    <p:sldId id="274" r:id="rId5"/>
    <p:sldId id="275" r:id="rId6"/>
    <p:sldId id="270" r:id="rId7"/>
    <p:sldId id="271" r:id="rId8"/>
    <p:sldId id="261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4CD3C-D82E-41A9-B7C2-8B77DFA54F45}" type="datetimeFigureOut">
              <a:rPr lang="en-CA" smtClean="0"/>
              <a:t>15/01/2012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8DDB9-8AC3-4780-BFC0-BFB207F864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146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34CF0-BCF5-4407-976D-9258FFD460B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CD23C-4661-4DA6-98C4-9F6FE116DB30}" type="slidenum">
              <a:rPr lang="en-US">
                <a:solidFill>
                  <a:srgbClr val="5C1F00"/>
                </a:solidFill>
              </a:rPr>
              <a:pPr/>
              <a:t>‹#›</a:t>
            </a:fld>
            <a:endParaRPr 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8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A90A6-40A6-4FD5-BFA5-D43B026CF215}" type="slidenum">
              <a:rPr lang="en-US">
                <a:solidFill>
                  <a:srgbClr val="5C1F00"/>
                </a:solidFill>
              </a:rPr>
              <a:pPr/>
              <a:t>‹#›</a:t>
            </a:fld>
            <a:endParaRPr 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7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7C730-18AA-4801-893D-5FAF314E2CB6}" type="slidenum">
              <a:rPr lang="en-US">
                <a:solidFill>
                  <a:srgbClr val="5C1F00"/>
                </a:solidFill>
              </a:rPr>
              <a:pPr/>
              <a:t>‹#›</a:t>
            </a:fld>
            <a:endParaRPr 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08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EA9A8-5DFB-42FA-BEFF-7990205762AD}" type="slidenum">
              <a:rPr lang="en-US">
                <a:solidFill>
                  <a:srgbClr val="5C1F00"/>
                </a:solidFill>
              </a:rPr>
              <a:pPr/>
              <a:t>‹#›</a:t>
            </a:fld>
            <a:endParaRPr 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20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6819A-EAE8-49F1-AF2C-C6A5A4C0A6B0}" type="slidenum">
              <a:rPr lang="en-US">
                <a:solidFill>
                  <a:srgbClr val="5C1F00"/>
                </a:solidFill>
              </a:rPr>
              <a:pPr/>
              <a:t>‹#›</a:t>
            </a:fld>
            <a:endParaRPr 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92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92746-8EB0-4C6D-9660-248B727F57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75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CEF93-5843-4CEF-94D2-91ED6F394A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7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247D8-188B-4932-85D3-9F560A6FE2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56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CD5D2-ECC6-4D7C-AADF-4A7F6EE332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54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6F7F9-B673-461D-9775-BC4503FCAD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13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BFBA6-1722-45F7-B059-60FD1F3D7D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2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A25C5-C0BB-42B6-8583-14447DF1642D}" type="slidenum">
              <a:rPr lang="en-US">
                <a:solidFill>
                  <a:srgbClr val="5C1F00"/>
                </a:solidFill>
              </a:rPr>
              <a:pPr/>
              <a:t>‹#›</a:t>
            </a:fld>
            <a:endParaRPr 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96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C2DF1-667A-47C0-8081-26CC4D639D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55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63B9C-D7FF-4853-9EAC-1EE647DE7A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96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C844A-DDB4-45FB-9A03-9FCBB9FDCE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30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99158-7236-4608-8353-072D54A354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65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0B2C8-954C-4266-B3F0-398649626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68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CFB3BD-A48F-4FBF-98DC-ECE42897BB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89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5A5E41-690D-4952-BF50-4711E25B3D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81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C34C9-24EA-40C7-93D1-D0E7FCE343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47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50E75-83F6-43F4-8E09-471BD6F42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4C1CA-1809-4EF6-ACA0-3B7EFD068A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74EC0-A5E4-4636-BE05-6D7F27CAAE88}" type="slidenum">
              <a:rPr lang="en-US">
                <a:solidFill>
                  <a:srgbClr val="5C1F00"/>
                </a:solidFill>
              </a:rPr>
              <a:pPr/>
              <a:t>‹#›</a:t>
            </a:fld>
            <a:endParaRPr 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79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07270-4DEA-4D92-9AB0-F19F9214F1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84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7CCD2-FF2A-4943-B1AF-D90AC2C80C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29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CDB00-A1CA-4457-9F91-6E06CB64D8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62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0048B-D4A5-4C6A-89CD-DBF8B8A79B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357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10040-095A-4019-9191-B4B4BC6431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41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92E9F-4842-437F-AFD8-8CB7C1D114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942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88C99-269C-4D98-83CD-28A5A5006C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39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92125-1E2F-4844-9067-116E9D4701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30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6D7713-EC9A-4A6A-B795-E7865DF5A1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1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96283-A912-4C57-8CAC-78E9045B6BF4}" type="slidenum">
              <a:rPr lang="en-US">
                <a:solidFill>
                  <a:srgbClr val="5C1F00"/>
                </a:solidFill>
              </a:rPr>
              <a:pPr/>
              <a:t>‹#›</a:t>
            </a:fld>
            <a:endParaRPr 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4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BB430-BC35-4014-A777-D1C17CC20B53}" type="slidenum">
              <a:rPr lang="en-US">
                <a:solidFill>
                  <a:srgbClr val="5C1F00"/>
                </a:solidFill>
              </a:rPr>
              <a:pPr/>
              <a:t>‹#›</a:t>
            </a:fld>
            <a:endParaRPr 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5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F5F6-8466-4279-A4F0-EEFED48FEE9D}" type="slidenum">
              <a:rPr lang="en-US">
                <a:solidFill>
                  <a:srgbClr val="5C1F00"/>
                </a:solidFill>
              </a:rPr>
              <a:pPr/>
              <a:t>‹#›</a:t>
            </a:fld>
            <a:endParaRPr 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9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E425C7-13F8-48C1-9817-BC448925DE31}" type="slidenum">
              <a:rPr lang="en-US">
                <a:solidFill>
                  <a:srgbClr val="5C1F00"/>
                </a:solidFill>
              </a:rPr>
              <a:pPr/>
              <a:t>‹#›</a:t>
            </a:fld>
            <a:endParaRPr 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29845-8A80-4CAE-8850-306D1A2D184D}" type="slidenum">
              <a:rPr lang="en-US">
                <a:solidFill>
                  <a:srgbClr val="5C1F00"/>
                </a:solidFill>
              </a:rPr>
              <a:pPr/>
              <a:t>‹#›</a:t>
            </a:fld>
            <a:endParaRPr 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3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CE7D7-D65E-45DB-A036-A64F376C893E}" type="slidenum">
              <a:rPr lang="en-US">
                <a:solidFill>
                  <a:srgbClr val="5C1F00"/>
                </a:solidFill>
              </a:rPr>
              <a:pPr/>
              <a:t>‹#›</a:t>
            </a:fld>
            <a:endParaRPr 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3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C1F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4E537CF-3275-4E7E-B64C-F9800BCA3342}" type="slidenum">
              <a:rPr lang="en-US">
                <a:solidFill>
                  <a:srgbClr val="5C1F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5C1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7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4CDA30-3D13-44B1-8152-D73E9471DE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1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430F34-0C47-493F-AA95-3FA55BA5E0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41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1"/>
          <p:cNvSpPr txBox="1">
            <a:spLocks noChangeArrowheads="1"/>
          </p:cNvSpPr>
          <p:nvPr/>
        </p:nvSpPr>
        <p:spPr bwMode="auto">
          <a:xfrm>
            <a:off x="609600" y="609600"/>
            <a:ext cx="7543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5C1F00"/>
                </a:solidFill>
              </a:rPr>
              <a:t>Ganesha</a:t>
            </a:r>
            <a:endParaRPr lang="en-US" sz="3600" dirty="0" smtClean="0">
              <a:solidFill>
                <a:srgbClr val="5C1F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C1F00"/>
                </a:solidFill>
              </a:rPr>
              <a:t> </a:t>
            </a:r>
            <a:r>
              <a:rPr lang="en-US" dirty="0">
                <a:solidFill>
                  <a:srgbClr val="5C1F00"/>
                </a:solidFill>
              </a:rPr>
              <a:t>(son of Shiva and </a:t>
            </a:r>
            <a:r>
              <a:rPr lang="en-US" dirty="0" err="1">
                <a:solidFill>
                  <a:srgbClr val="5C1F00"/>
                </a:solidFill>
              </a:rPr>
              <a:t>Parvati</a:t>
            </a:r>
            <a:r>
              <a:rPr lang="en-US" dirty="0" smtClean="0">
                <a:solidFill>
                  <a:srgbClr val="5C1F00"/>
                </a:solidFill>
              </a:rPr>
              <a:t>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C1F00"/>
                </a:solidFill>
              </a:rPr>
              <a:t>The Gods can have children.</a:t>
            </a:r>
            <a:endParaRPr lang="en-US" dirty="0">
              <a:solidFill>
                <a:srgbClr val="5C1F00"/>
              </a:solidFill>
            </a:endParaRPr>
          </a:p>
        </p:txBody>
      </p:sp>
      <p:pic>
        <p:nvPicPr>
          <p:cNvPr id="71683" name="Picture 2" descr="brass_choki_ganesh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2856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96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Hindu temple interior,</a:t>
            </a:r>
            <a:br>
              <a:rPr lang="en-CA" dirty="0" smtClean="0"/>
            </a:br>
            <a:r>
              <a:rPr lang="en-CA" dirty="0" smtClean="0"/>
              <a:t>Singapore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2433637"/>
            <a:ext cx="4286250" cy="3209925"/>
          </a:xfrm>
        </p:spPr>
      </p:pic>
    </p:spTree>
    <p:extLst>
      <p:ext uri="{BB962C8B-B14F-4D97-AF65-F5344CB8AC3E}">
        <p14:creationId xmlns:p14="http://schemas.microsoft.com/office/powerpoint/2010/main" val="321548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/>
              <a:t>Ancient </a:t>
            </a:r>
            <a:r>
              <a:rPr lang="en-CA" sz="2800" b="1" dirty="0"/>
              <a:t>Shiva</a:t>
            </a:r>
            <a:r>
              <a:rPr lang="en-CA" sz="2800" dirty="0"/>
              <a:t> temple at </a:t>
            </a:r>
            <a:r>
              <a:rPr lang="en-CA" sz="2800" dirty="0" err="1" smtClean="0"/>
              <a:t>Rameswaram,inside</a:t>
            </a:r>
            <a:r>
              <a:rPr lang="en-CA" sz="2800" dirty="0" smtClean="0"/>
              <a:t> </a:t>
            </a:r>
            <a:r>
              <a:rPr lang="en-CA" sz="2800" dirty="0"/>
              <a:t>walkway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6333259" cy="4736799"/>
          </a:xfrm>
        </p:spPr>
      </p:pic>
    </p:spTree>
    <p:extLst>
      <p:ext uri="{BB962C8B-B14F-4D97-AF65-F5344CB8AC3E}">
        <p14:creationId xmlns:p14="http://schemas.microsoft.com/office/powerpoint/2010/main" val="36429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681216" cy="501091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Hindu temple, Toronto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071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361EB"/>
            </a:gs>
            <a:gs pos="100000">
              <a:srgbClr val="5361EB">
                <a:gamma/>
                <a:tint val="48627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Californian FB" pitchFamily="18" charset="0"/>
              </a:rPr>
              <a:t>Ganesha</a:t>
            </a:r>
            <a:endParaRPr lang="en-US" b="1" dirty="0">
              <a:solidFill>
                <a:schemeClr val="bg1"/>
              </a:solidFill>
              <a:latin typeface="Californian FB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7244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Californian FB" pitchFamily="18" charset="0"/>
              </a:rPr>
              <a:t>the Lord of success and destroyer of evils and obstacles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latin typeface="Californian FB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Californian FB" pitchFamily="18" charset="0"/>
              </a:rPr>
              <a:t>worshipped as the god of education, knowledge, wisdom and wealth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latin typeface="Californian FB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Californian FB" pitchFamily="18" charset="0"/>
              </a:rPr>
              <a:t>one of the five prime Hindu deities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Californian FB" pitchFamily="18" charset="0"/>
              </a:rPr>
              <a:t>	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2972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28217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Everything about the Gods is Symbolic </a:t>
            </a: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0419" name="Picture 3" descr="ganesha_symbol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5388"/>
            <a:ext cx="7696200" cy="52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8800" dirty="0" smtClean="0"/>
              <a:t>Worship</a:t>
            </a:r>
            <a:endParaRPr lang="en-CA" sz="8800" dirty="0"/>
          </a:p>
        </p:txBody>
      </p:sp>
    </p:spTree>
    <p:extLst>
      <p:ext uri="{BB962C8B-B14F-4D97-AF65-F5344CB8AC3E}">
        <p14:creationId xmlns:p14="http://schemas.microsoft.com/office/powerpoint/2010/main" val="142668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395536" y="332656"/>
            <a:ext cx="852601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C1F00"/>
                </a:solidFill>
              </a:rPr>
              <a:t>Hindus worship principally through </a:t>
            </a:r>
            <a:r>
              <a:rPr lang="en-US" b="1" dirty="0" err="1" smtClean="0">
                <a:solidFill>
                  <a:srgbClr val="5C1F00"/>
                </a:solidFill>
              </a:rPr>
              <a:t>Darshan</a:t>
            </a:r>
            <a:r>
              <a:rPr lang="en-US" dirty="0" smtClean="0">
                <a:solidFill>
                  <a:srgbClr val="5C1F00"/>
                </a:solidFill>
              </a:rPr>
              <a:t>, seeing  </a:t>
            </a:r>
            <a:r>
              <a:rPr lang="en-US" dirty="0">
                <a:solidFill>
                  <a:srgbClr val="5C1F00"/>
                </a:solidFill>
              </a:rPr>
              <a:t>an image of the </a:t>
            </a:r>
            <a:r>
              <a:rPr lang="en-US" dirty="0" smtClean="0">
                <a:solidFill>
                  <a:srgbClr val="5C1F00"/>
                </a:solidFill>
              </a:rPr>
              <a:t>divinity and receiving its blessing and grace.</a:t>
            </a:r>
            <a:endParaRPr lang="en-US" dirty="0">
              <a:solidFill>
                <a:srgbClr val="5C1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1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C1F00"/>
                </a:solidFill>
              </a:rPr>
              <a:t>Shrines can be anywhere, in great temples, by the road, </a:t>
            </a:r>
            <a:r>
              <a:rPr lang="en-US" dirty="0" smtClean="0">
                <a:solidFill>
                  <a:srgbClr val="5C1F00"/>
                </a:solidFill>
              </a:rPr>
              <a:t>but especially in </a:t>
            </a:r>
            <a:r>
              <a:rPr lang="en-US" dirty="0">
                <a:solidFill>
                  <a:srgbClr val="5C1F00"/>
                </a:solidFill>
              </a:rPr>
              <a:t>the home.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1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1F00"/>
                </a:solidFill>
              </a:rPr>
              <a:t>Puja</a:t>
            </a:r>
            <a:r>
              <a:rPr lang="en-US" dirty="0">
                <a:solidFill>
                  <a:srgbClr val="5C1F00"/>
                </a:solidFill>
              </a:rPr>
              <a:t> is the act of </a:t>
            </a:r>
            <a:r>
              <a:rPr lang="en-US" dirty="0" smtClean="0">
                <a:solidFill>
                  <a:srgbClr val="5C1F00"/>
                </a:solidFill>
              </a:rPr>
              <a:t>ritual worship, in which the god is offered </a:t>
            </a:r>
            <a:r>
              <a:rPr lang="en-US" dirty="0">
                <a:solidFill>
                  <a:srgbClr val="5C1F00"/>
                </a:solidFill>
              </a:rPr>
              <a:t>fruit, flowers, incense, water, </a:t>
            </a:r>
            <a:r>
              <a:rPr lang="en-US" dirty="0" smtClean="0">
                <a:solidFill>
                  <a:srgbClr val="5C1F00"/>
                </a:solidFill>
              </a:rPr>
              <a:t>honey or </a:t>
            </a:r>
            <a:r>
              <a:rPr lang="en-US" dirty="0">
                <a:solidFill>
                  <a:srgbClr val="5C1F00"/>
                </a:solidFill>
              </a:rPr>
              <a:t>cloth </a:t>
            </a:r>
            <a:r>
              <a:rPr lang="en-US" dirty="0" smtClean="0">
                <a:solidFill>
                  <a:srgbClr val="5C1F00"/>
                </a:solidFill>
              </a:rPr>
              <a:t>in a special </a:t>
            </a:r>
            <a:r>
              <a:rPr lang="en-US" dirty="0">
                <a:solidFill>
                  <a:srgbClr val="5C1F00"/>
                </a:solidFill>
              </a:rPr>
              <a:t>order to symbolize an offering of the self to the god/goddess.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1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C1F00"/>
                </a:solidFill>
              </a:rPr>
              <a:t>In some cases deities are </a:t>
            </a:r>
            <a:r>
              <a:rPr lang="en-US" dirty="0" smtClean="0">
                <a:solidFill>
                  <a:srgbClr val="5C1F00"/>
                </a:solidFill>
              </a:rPr>
              <a:t>led in </a:t>
            </a:r>
            <a:r>
              <a:rPr lang="en-US" b="1" dirty="0" smtClean="0">
                <a:solidFill>
                  <a:srgbClr val="5C1F00"/>
                </a:solidFill>
              </a:rPr>
              <a:t>procession</a:t>
            </a:r>
            <a:r>
              <a:rPr lang="en-US" dirty="0" smtClean="0">
                <a:solidFill>
                  <a:srgbClr val="5C1F00"/>
                </a:solidFill>
              </a:rPr>
              <a:t> </a:t>
            </a:r>
            <a:r>
              <a:rPr lang="en-US" dirty="0">
                <a:solidFill>
                  <a:srgbClr val="5C1F00"/>
                </a:solidFill>
              </a:rPr>
              <a:t>through the streets (at festivals, etc</a:t>
            </a:r>
            <a:r>
              <a:rPr lang="en-US" dirty="0" smtClean="0">
                <a:solidFill>
                  <a:srgbClr val="5C1F00"/>
                </a:solidFill>
              </a:rPr>
              <a:t>.).</a:t>
            </a:r>
            <a:endParaRPr lang="en-US" dirty="0">
              <a:solidFill>
                <a:srgbClr val="5C1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C1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C1F00"/>
                </a:solidFill>
              </a:rPr>
              <a:t>Sometimes the worshipper will take a </a:t>
            </a:r>
            <a:r>
              <a:rPr lang="en-US" b="1" dirty="0">
                <a:solidFill>
                  <a:srgbClr val="5C1F00"/>
                </a:solidFill>
              </a:rPr>
              <a:t>pilgrimage</a:t>
            </a:r>
            <a:r>
              <a:rPr lang="en-US" dirty="0">
                <a:solidFill>
                  <a:srgbClr val="5C1F00"/>
                </a:solidFill>
              </a:rPr>
              <a:t> to a sacred place, the most well-known being Benares, on the Ganges River.</a:t>
            </a:r>
          </a:p>
        </p:txBody>
      </p:sp>
    </p:spTree>
    <p:extLst>
      <p:ext uri="{BB962C8B-B14F-4D97-AF65-F5344CB8AC3E}">
        <p14:creationId xmlns:p14="http://schemas.microsoft.com/office/powerpoint/2010/main" val="324146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195736" y="6053138"/>
            <a:ext cx="5198368" cy="804862"/>
          </a:xfrm>
        </p:spPr>
        <p:txBody>
          <a:bodyPr/>
          <a:lstStyle/>
          <a:p>
            <a:r>
              <a:rPr lang="en-CA" sz="2400" b="1" dirty="0" smtClean="0"/>
              <a:t>A Hindu Priest performing a puja to the Goddess Kali.</a:t>
            </a:r>
            <a:endParaRPr lang="en-CA" sz="2400" b="1" dirty="0"/>
          </a:p>
        </p:txBody>
      </p:sp>
      <p:pic>
        <p:nvPicPr>
          <p:cNvPr id="4102" name="Picture 6" descr="http://upload.wikimedia.org/wikipedia/commons/1/13/Kali-puj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7" b="10957"/>
          <a:stretch>
            <a:fillRect/>
          </a:stretch>
        </p:blipFill>
        <p:spPr bwMode="auto">
          <a:xfrm>
            <a:off x="1835716" y="6"/>
            <a:ext cx="5095646" cy="596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3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4581128"/>
          </a:xfrm>
        </p:spPr>
        <p:txBody>
          <a:bodyPr/>
          <a:lstStyle/>
          <a:p>
            <a:r>
              <a:rPr lang="en-CA" dirty="0" smtClean="0"/>
              <a:t>The two main areas where </a:t>
            </a:r>
            <a:r>
              <a:rPr lang="en-CA" b="1" dirty="0" smtClean="0"/>
              <a:t>puja</a:t>
            </a:r>
            <a:r>
              <a:rPr lang="en-CA" dirty="0" smtClean="0"/>
              <a:t> is offered is in the temple or in the home.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The home is the main centre of worship.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2458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635968"/>
          </a:xfrm>
        </p:spPr>
        <p:txBody>
          <a:bodyPr/>
          <a:lstStyle/>
          <a:p>
            <a:r>
              <a:rPr lang="en-CA" sz="3200" dirty="0" smtClean="0"/>
              <a:t>Most Hindu homes have a </a:t>
            </a:r>
            <a:r>
              <a:rPr lang="en-CA" sz="3200" b="1" dirty="0" smtClean="0"/>
              <a:t>puja room</a:t>
            </a:r>
            <a:r>
              <a:rPr lang="en-CA" sz="3200" dirty="0" smtClean="0"/>
              <a:t>, or at least a corner of the home where they can do a daily </a:t>
            </a:r>
            <a:r>
              <a:rPr lang="en-CA" sz="3200" b="1" dirty="0" smtClean="0"/>
              <a:t>puja</a:t>
            </a:r>
            <a:r>
              <a:rPr lang="en-CA" sz="3200" dirty="0" smtClean="0"/>
              <a:t>.</a:t>
            </a:r>
            <a:endParaRPr lang="en-CA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79418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Kali temple</a:t>
            </a:r>
            <a:br>
              <a:rPr lang="en-CA" dirty="0" smtClean="0"/>
            </a:br>
            <a:r>
              <a:rPr lang="en-CA" dirty="0" smtClean="0"/>
              <a:t>Kolkata, India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343909540"/>
      </p:ext>
    </p:extLst>
  </p:cSld>
  <p:clrMapOvr>
    <a:masterClrMapping/>
  </p:clrMapOvr>
</p:sld>
</file>

<file path=ppt/theme/theme1.xml><?xml version="1.0" encoding="utf-8"?>
<a:theme xmlns:a="http://schemas.openxmlformats.org/drawingml/2006/main" name="9_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Custom 1">
      <a:dk1>
        <a:srgbClr val="FFC000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239</Words>
  <Application>Microsoft Office PowerPoint</Application>
  <PresentationFormat>On-screen Show (4:3)</PresentationFormat>
  <Paragraphs>29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9_Blank Presentation</vt:lpstr>
      <vt:lpstr>6_Default Design</vt:lpstr>
      <vt:lpstr>3_Default Design</vt:lpstr>
      <vt:lpstr>PowerPoint Presentation</vt:lpstr>
      <vt:lpstr>Ganesha</vt:lpstr>
      <vt:lpstr>PowerPoint Presentation</vt:lpstr>
      <vt:lpstr>Worship</vt:lpstr>
      <vt:lpstr>PowerPoint Presentation</vt:lpstr>
      <vt:lpstr>PowerPoint Presentation</vt:lpstr>
      <vt:lpstr>The two main areas where puja is offered is in the temple or in the home.  The home is the main centre of worship.  </vt:lpstr>
      <vt:lpstr>Most Hindu homes have a puja room, or at least a corner of the home where they can do a daily puja.</vt:lpstr>
      <vt:lpstr>Kali temple Kolkata, India</vt:lpstr>
      <vt:lpstr>Hindu temple interior, Singapore</vt:lpstr>
      <vt:lpstr>Ancient Shiva temple at Rameswaram,inside walkway</vt:lpstr>
      <vt:lpstr>Hindu temple, Toronto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Worship</dc:title>
  <dc:creator>Tom</dc:creator>
  <cp:lastModifiedBy>Tom</cp:lastModifiedBy>
  <cp:revision>2</cp:revision>
  <dcterms:created xsi:type="dcterms:W3CDTF">2012-01-14T23:38:50Z</dcterms:created>
  <dcterms:modified xsi:type="dcterms:W3CDTF">2012-01-15T19:53:45Z</dcterms:modified>
</cp:coreProperties>
</file>