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1D0A2-3609-194B-ACDE-AC35E8C463A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D5AF-C311-824E-B10D-B1A03BE6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9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4D5AF-C311-824E-B10D-B1A03BE6FC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December 15,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persuasive essay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the Conclusion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9127227">
            <a:off x="2539904" y="4285979"/>
            <a:ext cx="2212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Mr. Do </a:t>
            </a:r>
          </a:p>
          <a:p>
            <a:r>
              <a:rPr lang="en-US" sz="1000" dirty="0" smtClean="0">
                <a:latin typeface="+mj-lt"/>
              </a:rPr>
              <a:t>December 14, 2012</a:t>
            </a:r>
          </a:p>
          <a:p>
            <a:r>
              <a:rPr lang="en-US" sz="1000" dirty="0" smtClean="0">
                <a:latin typeface="+mj-lt"/>
              </a:rPr>
              <a:t>Weston C.I. </a:t>
            </a:r>
          </a:p>
          <a:p>
            <a:r>
              <a:rPr lang="en-US" sz="1000" dirty="0" smtClean="0">
                <a:latin typeface="+mj-lt"/>
              </a:rPr>
              <a:t>ENG1D1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7640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 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Choose a </a:t>
            </a:r>
            <a:r>
              <a:rPr lang="en-US" sz="2000" dirty="0" smtClean="0">
                <a:solidFill>
                  <a:srgbClr val="FF0000"/>
                </a:solidFill>
              </a:rPr>
              <a:t>topic.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Why is this topic important to talk about?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What is your opinion?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Come up with three pieces of evidence to support your opinion.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805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going…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How do we write the conclusion? 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Defining the purpose of our task </a:t>
            </a:r>
          </a:p>
          <a:p>
            <a:pPr>
              <a:buFont typeface="Arial"/>
              <a:buChar char="•"/>
            </a:pPr>
            <a:r>
              <a:rPr lang="en-US" sz="2400" dirty="0"/>
              <a:t>Reviewing the Structure/Process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Peer review and checklists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Due Date</a:t>
            </a:r>
          </a:p>
        </p:txBody>
      </p:sp>
    </p:spTree>
    <p:extLst>
      <p:ext uri="{BB962C8B-B14F-4D97-AF65-F5344CB8AC3E}">
        <p14:creationId xmlns:p14="http://schemas.microsoft.com/office/powerpoint/2010/main" val="1980859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The conclusion is made up of two parts: </a:t>
            </a:r>
          </a:p>
          <a:p>
            <a:endParaRPr lang="en-US" sz="2000" dirty="0"/>
          </a:p>
          <a:p>
            <a:r>
              <a:rPr lang="en-US" sz="2000" dirty="0" smtClean="0"/>
              <a:t>1) </a:t>
            </a:r>
            <a:r>
              <a:rPr lang="en-US" sz="2000" dirty="0"/>
              <a:t>The </a:t>
            </a:r>
            <a:r>
              <a:rPr lang="en-US" sz="2000" i="1" dirty="0"/>
              <a:t>summary statement</a:t>
            </a:r>
            <a:r>
              <a:rPr lang="en-US" sz="2000" dirty="0"/>
              <a:t> is one or two sentences that restate the thesis in a fresh way to reinforce the essay's main idea.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2) </a:t>
            </a:r>
            <a:r>
              <a:rPr lang="en-US" sz="2000" dirty="0"/>
              <a:t>The </a:t>
            </a:r>
            <a:r>
              <a:rPr lang="en-US" sz="2000" i="1" dirty="0" smtClean="0"/>
              <a:t>closer</a:t>
            </a:r>
            <a:r>
              <a:rPr lang="en-US" sz="2000" dirty="0"/>
              <a:t> is a final thought which should create a lasting impression on the reader.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3327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It is a rewording of your thesis statement.  So look at your thesis statement and think of new words to use for it (tip: use a thesaurus!)  </a:t>
            </a:r>
          </a:p>
          <a:p>
            <a:endParaRPr lang="en-US" sz="1800" dirty="0"/>
          </a:p>
          <a:p>
            <a:r>
              <a:rPr lang="en-US" sz="1800" dirty="0" smtClean="0"/>
              <a:t>Example: </a:t>
            </a:r>
          </a:p>
          <a:p>
            <a:endParaRPr lang="en-US" sz="1800" dirty="0"/>
          </a:p>
          <a:p>
            <a:r>
              <a:rPr lang="en-US" sz="1800" dirty="0" smtClean="0"/>
              <a:t>Original Thesis: San </a:t>
            </a:r>
            <a:r>
              <a:rPr lang="en-US" sz="1800" dirty="0"/>
              <a:t>Francisco is a </a:t>
            </a:r>
            <a:r>
              <a:rPr lang="en-US" sz="1800" dirty="0" smtClean="0"/>
              <a:t>great </a:t>
            </a:r>
            <a:r>
              <a:rPr lang="en-US" sz="1800" dirty="0"/>
              <a:t>place to visit because of its magnificent location, its theaters and art galleries, and its many fine restaurants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Summary statement: </a:t>
            </a:r>
            <a:r>
              <a:rPr lang="en-US" sz="1800" dirty="0"/>
              <a:t>If you love beautiful surroundings, world-class theater and art, and an exquisite meal, then San Francisco is the place for you.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40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clincher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This is your </a:t>
            </a:r>
            <a:r>
              <a:rPr lang="en-US" sz="1800" dirty="0"/>
              <a:t>last opportunity to connect with the reader. One way to make the most of this moment is to return to the technique you used for your </a:t>
            </a:r>
            <a:r>
              <a:rPr lang="en-US" sz="1800" dirty="0" smtClean="0"/>
              <a:t>hook.  </a:t>
            </a:r>
          </a:p>
          <a:p>
            <a:endParaRPr lang="en-US" sz="1800" dirty="0"/>
          </a:p>
          <a:p>
            <a:r>
              <a:rPr lang="en-US" sz="1800" dirty="0" smtClean="0"/>
              <a:t>Example: </a:t>
            </a:r>
            <a:r>
              <a:rPr lang="en-US" sz="1800" dirty="0"/>
              <a:t> </a:t>
            </a:r>
          </a:p>
          <a:p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899" y="2641599"/>
            <a:ext cx="4571869" cy="184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00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More examples of a clincher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a quote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Describing 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-106712" b="-106712"/>
          <a:stretch>
            <a:fillRect/>
          </a:stretch>
        </p:blipFill>
        <p:spPr>
          <a:xfrm>
            <a:off x="4420915" y="914400"/>
            <a:ext cx="4035801" cy="3920492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98629" b="-98629"/>
          <a:stretch>
            <a:fillRect/>
          </a:stretch>
        </p:blipFill>
        <p:spPr>
          <a:xfrm>
            <a:off x="142494" y="914400"/>
            <a:ext cx="3880866" cy="3769984"/>
          </a:xfrm>
        </p:spPr>
      </p:pic>
    </p:spTree>
    <p:extLst>
      <p:ext uri="{BB962C8B-B14F-4D97-AF65-F5344CB8AC3E}">
        <p14:creationId xmlns:p14="http://schemas.microsoft.com/office/powerpoint/2010/main" val="360115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en-US" dirty="0" smtClean="0">
                <a:sym typeface="Wingdings"/>
              </a:rPr>
              <a:t>Introduction paragraph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/>
              </a:rPr>
              <a:t>Hook/Topic sentence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/>
              </a:rPr>
              <a:t>Background information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/>
              </a:rPr>
              <a:t>Thesis 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  <a:sym typeface="Wingdings"/>
              </a:rPr>
              <a:t>Opinion 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  <a:sym typeface="Wingdings"/>
              </a:rPr>
              <a:t>3 pieces of evidence</a:t>
            </a: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2) Body paragraphs </a:t>
            </a:r>
          </a:p>
          <a:p>
            <a:pPr marL="573786" lvl="3" indent="-285750">
              <a:buFont typeface="Wingdings" charset="2"/>
              <a:buChar char="§"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Topic Sentence </a:t>
            </a:r>
          </a:p>
          <a:p>
            <a:pPr marL="573786" lvl="3" indent="-285750">
              <a:buFont typeface="Wingdings" charset="2"/>
              <a:buChar char="§"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Evidence </a:t>
            </a:r>
          </a:p>
          <a:p>
            <a:pPr marL="0" indent="0"/>
            <a:r>
              <a:rPr lang="en-US" dirty="0" smtClean="0">
                <a:solidFill>
                  <a:srgbClr val="000000"/>
                </a:solidFill>
                <a:sym typeface="Wingdings"/>
              </a:rPr>
              <a:t>3) Concluding Paragraph</a:t>
            </a:r>
          </a:p>
          <a:p>
            <a:pPr marL="573786" lvl="3" indent="-285750">
              <a:buFont typeface="Wingdings" charset="2"/>
              <a:buChar char="§"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Summary Statement </a:t>
            </a:r>
          </a:p>
          <a:p>
            <a:pPr marL="573786" lvl="3" indent="-285750">
              <a:buFont typeface="Wingdings" charset="2"/>
              <a:buChar char="§"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Clincher </a:t>
            </a:r>
            <a:endParaRPr lang="en-US" dirty="0">
              <a:solidFill>
                <a:srgbClr val="FF0000"/>
              </a:solidFill>
              <a:sym typeface="Wingdings"/>
            </a:endParaRPr>
          </a:p>
          <a:p>
            <a:pPr marL="345186" lvl="2" indent="-285750">
              <a:buFont typeface="Arial"/>
              <a:buChar char="•"/>
            </a:pP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38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Peer review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Checklist: (see the board)</a:t>
            </a:r>
          </a:p>
        </p:txBody>
      </p:sp>
    </p:spTree>
    <p:extLst>
      <p:ext uri="{BB962C8B-B14F-4D97-AF65-F5344CB8AC3E}">
        <p14:creationId xmlns:p14="http://schemas.microsoft.com/office/powerpoint/2010/main" val="1676626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Focus: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Choose a topic: Cellphones in school </a:t>
            </a:r>
          </a:p>
          <a:p>
            <a:endParaRPr lang="en-US" sz="2000" dirty="0"/>
          </a:p>
          <a:p>
            <a:r>
              <a:rPr lang="en-US" sz="2000" dirty="0" smtClean="0"/>
              <a:t>Why is this topic important to talk about? </a:t>
            </a:r>
          </a:p>
          <a:p>
            <a:r>
              <a:rPr lang="en-US" sz="2000" dirty="0" smtClean="0"/>
              <a:t>	Almost every student in school has a cellphone. Often, teachers think cellphones are distracting while students think otherwise.  </a:t>
            </a:r>
          </a:p>
          <a:p>
            <a:r>
              <a:rPr lang="en-US" sz="2000" dirty="0" smtClean="0"/>
              <a:t>What is your opinion? </a:t>
            </a:r>
          </a:p>
          <a:p>
            <a:endParaRPr lang="en-US" sz="2000" dirty="0" smtClean="0"/>
          </a:p>
          <a:p>
            <a:r>
              <a:rPr lang="en-US" sz="2000" dirty="0" smtClean="0"/>
              <a:t>Come up with three pieces of evidence to support your opinion.  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518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1336</TotalTime>
  <Words>289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The persuasive essay </vt:lpstr>
      <vt:lpstr>Where we going… </vt:lpstr>
      <vt:lpstr>Writing the conclusion</vt:lpstr>
      <vt:lpstr>Summary Statement </vt:lpstr>
      <vt:lpstr>The clincher</vt:lpstr>
      <vt:lpstr>More examples of a clincher</vt:lpstr>
      <vt:lpstr>Reviewing the structure</vt:lpstr>
      <vt:lpstr>Peer review structure </vt:lpstr>
      <vt:lpstr>Introduction Focus: Example</vt:lpstr>
      <vt:lpstr>YOUR turn: Introduction 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persuasive essay</dc:title>
  <dc:creator>Matthew Do</dc:creator>
  <cp:lastModifiedBy>Tom</cp:lastModifiedBy>
  <cp:revision>40</cp:revision>
  <dcterms:created xsi:type="dcterms:W3CDTF">2012-12-04T14:41:03Z</dcterms:created>
  <dcterms:modified xsi:type="dcterms:W3CDTF">2012-12-15T15:49:05Z</dcterms:modified>
</cp:coreProperties>
</file>