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9" r:id="rId6"/>
    <p:sldId id="270" r:id="rId7"/>
    <p:sldId id="271" r:id="rId8"/>
    <p:sldId id="263" r:id="rId9"/>
    <p:sldId id="259" r:id="rId10"/>
    <p:sldId id="260" r:id="rId11"/>
    <p:sldId id="273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55DA0-C4EA-4CDB-834C-870CF9A37807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AF04-5429-422B-8DD6-FCD554FAF2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9E4B-1F6C-4953-9DDC-785534D97D88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41D8-D9A4-4403-BC0C-002A960BE51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7083-6F7E-44C1-90E5-FF1A1C326CDE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BD3F-32C9-401E-A2A3-B5D20561DD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E9CA-6F14-430F-BCF8-E84DBC216FC2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E1EA-206E-4BB5-9A10-6E4D3133D16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C13B-68E2-4640-82E1-BEA9D47C610F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6D97-6012-4205-B481-4936E537D8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547E0-A728-4173-B39F-52B3E67351D4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919A-A594-4E34-B4D5-420DD9AB89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A8A0-0C08-4106-B76B-07514C57796A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E6602-3FF8-4FA9-BC57-A29C30EAD58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F875-B214-46D6-BA03-06010A51AE3B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8E08-DE85-43F1-9741-AE44615AAE6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1CCE-B243-4AC8-A416-711014A21D06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BCB55-273A-4862-A319-67CE538E4C3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EAD92-16E0-4B0C-965C-BE5588898BCC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8B95-4A86-43AA-8D0B-85CAC0DD77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39C2-0220-4494-AA9D-013CC8D70535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244C-722B-43B9-A061-F52D8814F0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5E6CF7-72BB-4800-B657-2DA04743EE5C}" type="datetimeFigureOut">
              <a:rPr lang="en-CA"/>
              <a:pPr>
                <a:defRPr/>
              </a:pPr>
              <a:t>01/05/2012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B0958B-E8DF-4D9A-8988-B075E61C42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smtClean="0">
                <a:solidFill>
                  <a:schemeClr val="bg1"/>
                </a:solidFill>
              </a:rPr>
              <a:t>The Sonnet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5" y="3860800"/>
            <a:ext cx="53594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 </a:t>
            </a:r>
            <a:r>
              <a:rPr lang="en-CA" sz="3000" dirty="0" smtClean="0">
                <a:solidFill>
                  <a:schemeClr val="bg1"/>
                </a:solidFill>
              </a:rPr>
              <a:t>One of the most celebrated forms of poetry</a:t>
            </a:r>
            <a:endParaRPr lang="en-CA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en-CA" smtClean="0"/>
              <a:t>Sonnet 116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8313" y="981075"/>
            <a:ext cx="8218487" cy="50403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CA" sz="2600" smtClean="0"/>
              <a:t>	Let me not to the marriage of true minds </a:t>
            </a:r>
            <a:br>
              <a:rPr lang="en-CA" sz="2600" smtClean="0"/>
            </a:br>
            <a:r>
              <a:rPr lang="en-CA" sz="2600" smtClean="0"/>
              <a:t>Admit impediments. Love is not love </a:t>
            </a:r>
            <a:br>
              <a:rPr lang="en-CA" sz="2600" smtClean="0"/>
            </a:br>
            <a:r>
              <a:rPr lang="en-CA" sz="2600" smtClean="0"/>
              <a:t>Which alters when it alteration finds, </a:t>
            </a:r>
            <a:br>
              <a:rPr lang="en-CA" sz="2600" smtClean="0"/>
            </a:br>
            <a:r>
              <a:rPr lang="en-CA" sz="2600" smtClean="0"/>
              <a:t>Or bends with the remover to remove: </a:t>
            </a:r>
            <a:br>
              <a:rPr lang="en-CA" sz="2600" smtClean="0"/>
            </a:br>
            <a:r>
              <a:rPr lang="en-CA" sz="2600" smtClean="0"/>
              <a:t>O, no! it is an ever-fixed mark, </a:t>
            </a:r>
            <a:br>
              <a:rPr lang="en-CA" sz="2600" smtClean="0"/>
            </a:br>
            <a:r>
              <a:rPr lang="en-CA" sz="2600" smtClean="0"/>
              <a:t>That looks on tempests and is never shaken; </a:t>
            </a:r>
            <a:br>
              <a:rPr lang="en-CA" sz="2600" smtClean="0"/>
            </a:br>
            <a:r>
              <a:rPr lang="en-CA" sz="2600" smtClean="0"/>
              <a:t>It is the star to every wandering bark, </a:t>
            </a:r>
            <a:br>
              <a:rPr lang="en-CA" sz="2600" smtClean="0"/>
            </a:br>
            <a:r>
              <a:rPr lang="en-CA" sz="2600" smtClean="0"/>
              <a:t>Whose worth's unknown, although his height be taken. </a:t>
            </a:r>
            <a:br>
              <a:rPr lang="en-CA" sz="2600" smtClean="0"/>
            </a:br>
            <a:r>
              <a:rPr lang="en-CA" sz="2600" smtClean="0"/>
              <a:t>Love's not Time's fool, though rosy lips and cheeks </a:t>
            </a:r>
            <a:br>
              <a:rPr lang="en-CA" sz="2600" smtClean="0"/>
            </a:br>
            <a:r>
              <a:rPr lang="en-CA" sz="2600" smtClean="0"/>
              <a:t>Within his bending sickle's compass come; </a:t>
            </a:r>
            <a:br>
              <a:rPr lang="en-CA" sz="2600" smtClean="0"/>
            </a:br>
            <a:r>
              <a:rPr lang="en-CA" sz="2600" smtClean="0"/>
              <a:t>Love alters not with his brief hours and weeks, </a:t>
            </a:r>
            <a:br>
              <a:rPr lang="en-CA" sz="2600" smtClean="0"/>
            </a:br>
            <a:r>
              <a:rPr lang="en-CA" sz="2600" smtClean="0"/>
              <a:t>But bears it out even to the edge of doom. </a:t>
            </a:r>
            <a:br>
              <a:rPr lang="en-CA" sz="2600" smtClean="0"/>
            </a:br>
            <a:r>
              <a:rPr lang="en-CA" sz="2600" smtClean="0"/>
              <a:t>If this be error and upon me proved, </a:t>
            </a:r>
            <a:br>
              <a:rPr lang="en-CA" sz="2600" smtClean="0"/>
            </a:br>
            <a:r>
              <a:rPr lang="en-CA" sz="2600" smtClean="0"/>
              <a:t>I never writ, nor no man ever loved.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Holy Sonnet XIII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	What if this present were the world's last night ?</a:t>
            </a:r>
            <a:br>
              <a:rPr lang="en-CA" dirty="0" smtClean="0"/>
            </a:br>
            <a:r>
              <a:rPr lang="en-CA" dirty="0" smtClean="0"/>
              <a:t>Mark in my heart, O soul, where thou dost dwell,</a:t>
            </a:r>
            <a:br>
              <a:rPr lang="en-CA" dirty="0" smtClean="0"/>
            </a:br>
            <a:r>
              <a:rPr lang="en-CA" dirty="0" smtClean="0"/>
              <a:t>The picture of Christ crucified, and tell</a:t>
            </a:r>
            <a:br>
              <a:rPr lang="en-CA" dirty="0" smtClean="0"/>
            </a:br>
            <a:r>
              <a:rPr lang="en-CA" dirty="0" smtClean="0"/>
              <a:t>Whether His countenance can thee affright.</a:t>
            </a:r>
            <a:br>
              <a:rPr lang="en-CA" dirty="0" smtClean="0"/>
            </a:br>
            <a:r>
              <a:rPr lang="en-CA" dirty="0" smtClean="0"/>
              <a:t>Tears in His eyes quench the amazing light ;</a:t>
            </a:r>
            <a:br>
              <a:rPr lang="en-CA" dirty="0" smtClean="0"/>
            </a:br>
            <a:r>
              <a:rPr lang="en-CA" dirty="0" smtClean="0"/>
              <a:t>Blood fills his frowns, which from His pierced head fell ;</a:t>
            </a:r>
            <a:br>
              <a:rPr lang="en-CA" dirty="0" smtClean="0"/>
            </a:br>
            <a:r>
              <a:rPr lang="en-CA" dirty="0" smtClean="0"/>
              <a:t>And can that tongue adjudge thee unto hell,</a:t>
            </a:r>
            <a:br>
              <a:rPr lang="en-CA" dirty="0" smtClean="0"/>
            </a:br>
            <a:r>
              <a:rPr lang="en-CA" dirty="0" smtClean="0"/>
              <a:t>Which </a:t>
            </a:r>
            <a:r>
              <a:rPr lang="en-CA" dirty="0" err="1" smtClean="0"/>
              <a:t>pray'd</a:t>
            </a:r>
            <a:r>
              <a:rPr lang="en-CA" dirty="0" smtClean="0"/>
              <a:t> forgiveness for His foes' fierce spite ?</a:t>
            </a:r>
            <a:br>
              <a:rPr lang="en-CA" dirty="0" smtClean="0"/>
            </a:br>
            <a:r>
              <a:rPr lang="en-CA" dirty="0" smtClean="0"/>
              <a:t>No, no ; but as in my idolatry</a:t>
            </a:r>
            <a:br>
              <a:rPr lang="en-CA" dirty="0" smtClean="0"/>
            </a:br>
            <a:r>
              <a:rPr lang="en-CA" dirty="0" smtClean="0"/>
              <a:t>I said to all my profane mistresses,</a:t>
            </a:r>
            <a:br>
              <a:rPr lang="en-CA" dirty="0" smtClean="0"/>
            </a:br>
            <a:r>
              <a:rPr lang="en-CA" dirty="0" smtClean="0"/>
              <a:t>Beauty of pity, foulness only is</a:t>
            </a:r>
            <a:br>
              <a:rPr lang="en-CA" dirty="0" smtClean="0"/>
            </a:br>
            <a:r>
              <a:rPr lang="en-CA" dirty="0" smtClean="0"/>
              <a:t>A sign of rigour ; so I say to thee,</a:t>
            </a:r>
            <a:br>
              <a:rPr lang="en-CA" dirty="0" smtClean="0"/>
            </a:br>
            <a:r>
              <a:rPr lang="en-CA" dirty="0" smtClean="0"/>
              <a:t>To wicked spirits are horrid shapes </a:t>
            </a:r>
            <a:r>
              <a:rPr lang="en-CA" dirty="0" err="1" smtClean="0"/>
              <a:t>assign'd</a:t>
            </a:r>
            <a:r>
              <a:rPr lang="en-CA" dirty="0" smtClean="0"/>
              <a:t> ;</a:t>
            </a:r>
            <a:br>
              <a:rPr lang="en-CA" dirty="0" smtClean="0"/>
            </a:br>
            <a:r>
              <a:rPr lang="en-CA" dirty="0" smtClean="0"/>
              <a:t>This beauteous form assures a piteous mind. </a:t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Sonnet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	Can it be right to give what I can give?</a:t>
            </a:r>
            <a:br>
              <a:rPr lang="en-CA" dirty="0" smtClean="0"/>
            </a:br>
            <a:r>
              <a:rPr lang="en-CA" dirty="0" smtClean="0"/>
              <a:t>To let thee sit beneath the fall of tears</a:t>
            </a:r>
            <a:br>
              <a:rPr lang="en-CA" dirty="0" smtClean="0"/>
            </a:br>
            <a:r>
              <a:rPr lang="en-CA" dirty="0" smtClean="0"/>
              <a:t>As salt as mine, and hear the sighing years</a:t>
            </a:r>
            <a:br>
              <a:rPr lang="en-CA" dirty="0" smtClean="0"/>
            </a:br>
            <a:r>
              <a:rPr lang="en-CA" dirty="0" smtClean="0"/>
              <a:t>Re-sighing on my lips </a:t>
            </a:r>
            <a:r>
              <a:rPr lang="en-CA" dirty="0" err="1" smtClean="0"/>
              <a:t>renunciative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Through those infrequent smiles which fail to live</a:t>
            </a:r>
            <a:br>
              <a:rPr lang="en-CA" dirty="0" smtClean="0"/>
            </a:br>
            <a:r>
              <a:rPr lang="en-CA" dirty="0" smtClean="0"/>
              <a:t>For all thy adjurations? O my fears,</a:t>
            </a:r>
            <a:br>
              <a:rPr lang="en-CA" dirty="0" smtClean="0"/>
            </a:br>
            <a:r>
              <a:rPr lang="en-CA" dirty="0" smtClean="0"/>
              <a:t>That this can scarce be right! We are not peers,</a:t>
            </a:r>
            <a:br>
              <a:rPr lang="en-CA" dirty="0" smtClean="0"/>
            </a:br>
            <a:r>
              <a:rPr lang="en-CA" dirty="0" smtClean="0"/>
              <a:t>So to be lovers; and I own, and grieve,</a:t>
            </a:r>
            <a:br>
              <a:rPr lang="en-CA" dirty="0" smtClean="0"/>
            </a:br>
            <a:r>
              <a:rPr lang="en-CA" dirty="0" smtClean="0"/>
              <a:t>That givers of such gifts as mine are, must</a:t>
            </a:r>
            <a:br>
              <a:rPr lang="en-CA" dirty="0" smtClean="0"/>
            </a:br>
            <a:r>
              <a:rPr lang="en-CA" dirty="0" smtClean="0"/>
              <a:t>Be counted with the ungenerous. Out, alas!</a:t>
            </a:r>
            <a:br>
              <a:rPr lang="en-CA" dirty="0" smtClean="0"/>
            </a:br>
            <a:r>
              <a:rPr lang="en-CA" dirty="0" smtClean="0"/>
              <a:t>I will not soil thy purple with my dust,</a:t>
            </a:r>
            <a:br>
              <a:rPr lang="en-CA" dirty="0" smtClean="0"/>
            </a:br>
            <a:r>
              <a:rPr lang="en-CA" dirty="0" smtClean="0"/>
              <a:t>Nor breathe my poison on thy Venice-glass,</a:t>
            </a:r>
            <a:br>
              <a:rPr lang="en-CA" dirty="0" smtClean="0"/>
            </a:br>
            <a:r>
              <a:rPr lang="en-CA" dirty="0" smtClean="0"/>
              <a:t>Nor give thee any love—which were unjust.</a:t>
            </a:r>
            <a:br>
              <a:rPr lang="en-CA" dirty="0" smtClean="0"/>
            </a:br>
            <a:r>
              <a:rPr lang="en-CA" dirty="0" smtClean="0"/>
              <a:t>Beloved, I only love thee! let it pass.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smtClean="0"/>
              <a:t>What is a Sonnet?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‘</a:t>
            </a:r>
            <a:r>
              <a:rPr lang="it-IT" smtClean="0"/>
              <a:t>sonetto</a:t>
            </a:r>
            <a:r>
              <a:rPr lang="en-CA" smtClean="0"/>
              <a:t>’ – little sound or song</a:t>
            </a:r>
          </a:p>
          <a:p>
            <a:r>
              <a:rPr lang="en-CA" smtClean="0"/>
              <a:t>Type of Lyrical Poetry</a:t>
            </a:r>
          </a:p>
          <a:p>
            <a:pPr lvl="1"/>
            <a:r>
              <a:rPr lang="en-CA" smtClean="0"/>
              <a:t>To be played with a lyre</a:t>
            </a:r>
          </a:p>
          <a:p>
            <a:pPr lvl="1"/>
            <a:r>
              <a:rPr lang="en-CA" smtClean="0"/>
              <a:t>Expresses intense personal feelings and emotions</a:t>
            </a:r>
          </a:p>
          <a:p>
            <a:r>
              <a:rPr lang="en-CA" smtClean="0"/>
              <a:t>14 lines </a:t>
            </a:r>
          </a:p>
          <a:p>
            <a:r>
              <a:rPr lang="en-CA" smtClean="0"/>
              <a:t>Strict rhyming scheme</a:t>
            </a:r>
          </a:p>
          <a:p>
            <a:r>
              <a:rPr lang="en-CA" smtClean="0"/>
              <a:t>Thematic Structure</a:t>
            </a:r>
          </a:p>
          <a:p>
            <a:endParaRPr lang="en-CA" smtClean="0"/>
          </a:p>
        </p:txBody>
      </p:sp>
      <p:pic>
        <p:nvPicPr>
          <p:cNvPr id="15362" name="Picture 2" descr="http://t0.gstatic.com/images?q=tbn:ANd9GcRi9fxb8R2_apNSzjgJDKJBDG6NqtC2l-ZGVFF6IXd1GmSjQxk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549275"/>
            <a:ext cx="2446338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smtClean="0"/>
              <a:t>The Italian Sonnet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628775"/>
            <a:ext cx="685165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First 8 lines – </a:t>
            </a:r>
            <a:r>
              <a:rPr lang="en-CA" i="1" dirty="0" smtClean="0"/>
              <a:t>Octave</a:t>
            </a:r>
            <a:r>
              <a:rPr lang="en-CA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err="1" smtClean="0"/>
              <a:t>abbaabba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Volta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Change from one rhyme group to another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Last 6 lines – </a:t>
            </a:r>
            <a:r>
              <a:rPr lang="en-CA" i="1" dirty="0" smtClean="0"/>
              <a:t>Sestet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3 rhyming sounds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err="1" smtClean="0"/>
              <a:t>cdecde</a:t>
            </a:r>
            <a:r>
              <a:rPr lang="en-CA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Variations  - cannot end in couplet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Francesco Petrarch’s </a:t>
            </a:r>
            <a:r>
              <a:rPr lang="en-CA" i="1" dirty="0" err="1" smtClean="0"/>
              <a:t>Canzoniere</a:t>
            </a:r>
            <a:endParaRPr lang="en-CA" dirty="0"/>
          </a:p>
        </p:txBody>
      </p:sp>
      <p:pic>
        <p:nvPicPr>
          <p:cNvPr id="14338" name="Picture 2" descr="http://petrarch.petersadlon.com/images/p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187166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upload.wikimedia.org/wikipedia/commons/thumb/4/48/Francesco_Petrarca01.jpg/200px-Francesco_Petrarca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644900"/>
            <a:ext cx="1905000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urved Right Arrow 8"/>
          <p:cNvSpPr/>
          <p:nvPr/>
        </p:nvSpPr>
        <p:spPr>
          <a:xfrm>
            <a:off x="250825" y="1700213"/>
            <a:ext cx="792163" cy="2305050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987675" y="274638"/>
            <a:ext cx="5699125" cy="1143000"/>
          </a:xfrm>
        </p:spPr>
        <p:txBody>
          <a:bodyPr/>
          <a:lstStyle/>
          <a:p>
            <a:pPr algn="l"/>
            <a:r>
              <a:rPr lang="en-CA" smtClean="0"/>
              <a:t>The English Sonnet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938" y="1484313"/>
            <a:ext cx="5338762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Sir Thomas Wyatt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Ended with couplet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Earl of Surrey – Henry Howard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Introduces different rhyming meter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3 quatrains and a couplet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Placement of </a:t>
            </a:r>
            <a:r>
              <a:rPr lang="en-CA" i="1" dirty="0" err="1" smtClean="0"/>
              <a:t>volta</a:t>
            </a:r>
            <a:r>
              <a:rPr lang="en-CA" dirty="0" smtClean="0"/>
              <a:t> at the third quatrain</a:t>
            </a:r>
            <a:endParaRPr lang="en-CA" i="1" dirty="0"/>
          </a:p>
        </p:txBody>
      </p:sp>
      <p:pic>
        <p:nvPicPr>
          <p:cNvPr id="1026" name="Picture 2" descr="http://t2.gstatic.com/images?q=tbn:ANd9GcR3AHjsc1_Mga474RJsxYuS2sBF-SfF6KQWpdpXusr8GG5oZF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2303462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t0.gstatic.com/images?q=tbn:ANd9GcQ-wgbO2LXHgjVNWsYM_KvfYQBbtC6fAPbntYAl-KTSrztr7w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076700"/>
            <a:ext cx="20891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t1.gstatic.com/images?q=tbn:ANd9GcReFLRXDU05Rt43p7M9QmwNwDnkIzRBeCXDjHVXopVUHAoOInW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075" y="2997200"/>
            <a:ext cx="143986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http://t1.gstatic.com/images?q=tbn:ANd9GcSAMWpYTghRSMP1AamrdqoWJ_f5PVvGUJgi4SOUmr7rm74LBnsUs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2420938"/>
            <a:ext cx="14700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6130925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CA" dirty="0" smtClean="0"/>
              <a:t>The Shakespearean Sonnet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28775"/>
            <a:ext cx="8435975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Elizabethan Sonnet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200" dirty="0" smtClean="0"/>
              <a:t>3 quatrains and a couplet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200" dirty="0" smtClean="0"/>
              <a:t>Variation in the placement of </a:t>
            </a:r>
            <a:r>
              <a:rPr lang="en-CA" sz="3200" i="1" dirty="0" err="1" smtClean="0"/>
              <a:t>volta</a:t>
            </a:r>
            <a:r>
              <a:rPr lang="en-CA" sz="3200" i="1" dirty="0" smtClean="0"/>
              <a:t> </a:t>
            </a:r>
            <a:endParaRPr lang="en-CA" sz="3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Iambic Pentameter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Used in his plays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154 Sonnets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composed 1592-98 (1609)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1 – 126  – young man to marry before youth ends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127 – 154  – ‘The Dark Lady’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  <p:pic>
        <p:nvPicPr>
          <p:cNvPr id="17411" name="Picture 2" descr="http://t3.gstatic.com/images?q=tbn:ANd9GcTuLUyXpqnXd6XybkBRkw_WxwkoaJE6czwDeMFN-Ps6dVzk-NBA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188913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http://students.ed.uiuc.edu/bach/rnj24/title68po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213" y="3141663"/>
            <a:ext cx="356393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smtClean="0"/>
              <a:t>Sonnets Today...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89925" cy="3629025"/>
          </a:xfrm>
        </p:spPr>
        <p:txBody>
          <a:bodyPr/>
          <a:lstStyle/>
          <a:p>
            <a:r>
              <a:rPr lang="en-CA" smtClean="0"/>
              <a:t>Not as popular as it once was</a:t>
            </a:r>
          </a:p>
          <a:p>
            <a:r>
              <a:rPr lang="en-CA" smtClean="0"/>
              <a:t>Free verse</a:t>
            </a:r>
          </a:p>
          <a:p>
            <a:r>
              <a:rPr lang="en-CA" smtClean="0"/>
              <a:t>Themes still prevalent </a:t>
            </a:r>
          </a:p>
          <a:p>
            <a:r>
              <a:rPr lang="en-CA" smtClean="0"/>
              <a:t>Sharing intense emotions and experiences from a distance 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437063"/>
            <a:ext cx="8448675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DIG IN AND ENJOY SOME SONNETS!</a:t>
            </a:r>
            <a:endParaRPr lang="en-CA" dirty="0"/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mtClean="0"/>
              <a:t>Shakespeare Sonnets </a:t>
            </a:r>
          </a:p>
          <a:p>
            <a:pPr lvl="1"/>
            <a:r>
              <a:rPr lang="en-CA" smtClean="0"/>
              <a:t>Sonnet 5</a:t>
            </a:r>
          </a:p>
          <a:p>
            <a:pPr lvl="1"/>
            <a:r>
              <a:rPr lang="en-CA" smtClean="0"/>
              <a:t>Sonnet 18</a:t>
            </a:r>
          </a:p>
          <a:p>
            <a:pPr lvl="1"/>
            <a:r>
              <a:rPr lang="en-CA" smtClean="0"/>
              <a:t>Sonnet 116</a:t>
            </a:r>
          </a:p>
          <a:p>
            <a:pPr lvl="1"/>
            <a:endParaRPr lang="en-CA" smtClean="0"/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4427538" y="1600200"/>
            <a:ext cx="4465637" cy="4525963"/>
          </a:xfrm>
        </p:spPr>
        <p:txBody>
          <a:bodyPr/>
          <a:lstStyle/>
          <a:p>
            <a:r>
              <a:rPr lang="en-CA" smtClean="0"/>
              <a:t>John Donne</a:t>
            </a:r>
          </a:p>
          <a:p>
            <a:pPr lvl="1"/>
            <a:r>
              <a:rPr lang="en-CA" smtClean="0"/>
              <a:t>Holy Sonnet XIII</a:t>
            </a:r>
          </a:p>
          <a:p>
            <a:r>
              <a:rPr lang="en-CA" smtClean="0"/>
              <a:t>Elizabeth Barrett Browning</a:t>
            </a:r>
          </a:p>
          <a:p>
            <a:pPr lvl="1"/>
            <a:r>
              <a:rPr lang="en-CA" smtClean="0"/>
              <a:t>Sonnet 9</a:t>
            </a:r>
          </a:p>
          <a:p>
            <a:pPr lvl="1"/>
            <a:endParaRPr lang="en-C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CA" smtClean="0"/>
              <a:t>Sonnet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	Those </a:t>
            </a:r>
            <a:r>
              <a:rPr lang="en-CA" dirty="0"/>
              <a:t>hours, that with gentle work did frame </a:t>
            </a:r>
            <a:br>
              <a:rPr lang="en-CA" dirty="0"/>
            </a:br>
            <a:r>
              <a:rPr lang="en-CA" dirty="0"/>
              <a:t>The lovely gaze where every eye doth dwell, </a:t>
            </a:r>
            <a:br>
              <a:rPr lang="en-CA" dirty="0"/>
            </a:br>
            <a:r>
              <a:rPr lang="en-CA" dirty="0"/>
              <a:t>Will play the tyrants to the very same </a:t>
            </a:r>
            <a:br>
              <a:rPr lang="en-CA" dirty="0"/>
            </a:br>
            <a:r>
              <a:rPr lang="en-CA" dirty="0"/>
              <a:t>And that unfair which fairly doth excel; </a:t>
            </a:r>
            <a:br>
              <a:rPr lang="en-CA" dirty="0"/>
            </a:br>
            <a:r>
              <a:rPr lang="en-CA" dirty="0"/>
              <a:t>For never-resting time leads summer on </a:t>
            </a:r>
            <a:br>
              <a:rPr lang="en-CA" dirty="0"/>
            </a:br>
            <a:r>
              <a:rPr lang="en-CA" dirty="0"/>
              <a:t>To hideous winter, and confounds him there; </a:t>
            </a:r>
            <a:br>
              <a:rPr lang="en-CA" dirty="0"/>
            </a:br>
            <a:r>
              <a:rPr lang="en-CA" dirty="0"/>
              <a:t>Sap checked with frost, and lusty leaves quite gone, </a:t>
            </a:r>
            <a:br>
              <a:rPr lang="en-CA" dirty="0"/>
            </a:br>
            <a:r>
              <a:rPr lang="en-CA" dirty="0"/>
              <a:t>Beauty o'er-snowed and bareness every where: </a:t>
            </a:r>
            <a:br>
              <a:rPr lang="en-CA" dirty="0"/>
            </a:br>
            <a:r>
              <a:rPr lang="en-CA" dirty="0"/>
              <a:t>Then were not summer's distillation left, </a:t>
            </a:r>
            <a:br>
              <a:rPr lang="en-CA" dirty="0"/>
            </a:br>
            <a:r>
              <a:rPr lang="en-CA" dirty="0"/>
              <a:t>A liquid prisoner pent in walls of glass, </a:t>
            </a:r>
            <a:br>
              <a:rPr lang="en-CA" dirty="0"/>
            </a:br>
            <a:r>
              <a:rPr lang="en-CA" dirty="0"/>
              <a:t>Beauty's effect with beauty were bereft, </a:t>
            </a:r>
            <a:br>
              <a:rPr lang="en-CA" dirty="0"/>
            </a:br>
            <a:r>
              <a:rPr lang="en-CA" dirty="0"/>
              <a:t>Nor it, nor no remembrance what it was: </a:t>
            </a:r>
            <a:br>
              <a:rPr lang="en-CA" dirty="0"/>
            </a:br>
            <a:r>
              <a:rPr lang="en-CA" dirty="0"/>
              <a:t>But flowers </a:t>
            </a:r>
            <a:r>
              <a:rPr lang="en-CA" dirty="0" err="1"/>
              <a:t>distill'd</a:t>
            </a:r>
            <a:r>
              <a:rPr lang="en-CA" dirty="0"/>
              <a:t>, though they with winter meet, </a:t>
            </a:r>
            <a:br>
              <a:rPr lang="en-CA" dirty="0"/>
            </a:br>
            <a:r>
              <a:rPr lang="en-CA" dirty="0" err="1"/>
              <a:t>Leese</a:t>
            </a:r>
            <a:r>
              <a:rPr lang="en-CA" dirty="0"/>
              <a:t> but their show; their substance still lives sweet.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Sonnet 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291512" cy="5111750"/>
          </a:xfrm>
        </p:spPr>
        <p:txBody>
          <a:bodyPr rtlCol="0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	</a:t>
            </a:r>
            <a:r>
              <a:rPr lang="en-CA" sz="4500" dirty="0" smtClean="0"/>
              <a:t>Shall </a:t>
            </a:r>
            <a:r>
              <a:rPr lang="en-CA" sz="4500" dirty="0"/>
              <a:t>I compare thee to a summer's day? </a:t>
            </a:r>
            <a:br>
              <a:rPr lang="en-CA" sz="4500" dirty="0"/>
            </a:br>
            <a:r>
              <a:rPr lang="en-CA" sz="4500" dirty="0"/>
              <a:t>Thou art more lovely and more temperate: </a:t>
            </a:r>
            <a:br>
              <a:rPr lang="en-CA" sz="4500" dirty="0"/>
            </a:br>
            <a:r>
              <a:rPr lang="en-CA" sz="4500" dirty="0"/>
              <a:t>Rough winds do shake the darling buds of May, </a:t>
            </a:r>
            <a:br>
              <a:rPr lang="en-CA" sz="4500" dirty="0"/>
            </a:br>
            <a:r>
              <a:rPr lang="en-CA" sz="4500" dirty="0"/>
              <a:t>And summer's lease hath all too short a date: </a:t>
            </a:r>
            <a:br>
              <a:rPr lang="en-CA" sz="4500" dirty="0"/>
            </a:br>
            <a:r>
              <a:rPr lang="en-CA" sz="4500" dirty="0"/>
              <a:t>Sometime too hot the eye of heaven shines, </a:t>
            </a:r>
            <a:br>
              <a:rPr lang="en-CA" sz="4500" dirty="0"/>
            </a:br>
            <a:r>
              <a:rPr lang="en-CA" sz="4500" dirty="0"/>
              <a:t>And often is his gold complexion </a:t>
            </a:r>
            <a:r>
              <a:rPr lang="en-CA" sz="4500" dirty="0" err="1"/>
              <a:t>dimm'd</a:t>
            </a:r>
            <a:r>
              <a:rPr lang="en-CA" sz="4500" dirty="0"/>
              <a:t>; </a:t>
            </a:r>
            <a:br>
              <a:rPr lang="en-CA" sz="4500" dirty="0"/>
            </a:br>
            <a:r>
              <a:rPr lang="en-CA" sz="4500" dirty="0"/>
              <a:t>And every fair from fair sometime declines, </a:t>
            </a:r>
            <a:br>
              <a:rPr lang="en-CA" sz="4500" dirty="0"/>
            </a:br>
            <a:r>
              <a:rPr lang="en-CA" sz="4500" dirty="0"/>
              <a:t>By chance or nature's changing course </a:t>
            </a:r>
            <a:r>
              <a:rPr lang="en-CA" sz="4500" dirty="0" err="1"/>
              <a:t>untrimm'd</a:t>
            </a:r>
            <a:r>
              <a:rPr lang="en-CA" sz="4500" dirty="0"/>
              <a:t>; </a:t>
            </a:r>
            <a:br>
              <a:rPr lang="en-CA" sz="4500" dirty="0"/>
            </a:br>
            <a:r>
              <a:rPr lang="en-CA" sz="4500" dirty="0"/>
              <a:t>But thy eternal summer shall not fade </a:t>
            </a:r>
            <a:br>
              <a:rPr lang="en-CA" sz="4500" dirty="0"/>
            </a:br>
            <a:r>
              <a:rPr lang="en-CA" sz="4500" dirty="0"/>
              <a:t>Nor lose possession of that fair thou </a:t>
            </a:r>
            <a:r>
              <a:rPr lang="en-CA" sz="4500" dirty="0" err="1"/>
              <a:t>owest</a:t>
            </a:r>
            <a:r>
              <a:rPr lang="en-CA" sz="4500" dirty="0"/>
              <a:t>; </a:t>
            </a:r>
            <a:br>
              <a:rPr lang="en-CA" sz="4500" dirty="0"/>
            </a:br>
            <a:r>
              <a:rPr lang="en-CA" sz="4500" dirty="0"/>
              <a:t>Nor shall Death brag thou </a:t>
            </a:r>
            <a:r>
              <a:rPr lang="en-CA" sz="4500" dirty="0" err="1"/>
              <a:t>wander'st</a:t>
            </a:r>
            <a:r>
              <a:rPr lang="en-CA" sz="4500" dirty="0"/>
              <a:t> in his shade, </a:t>
            </a:r>
            <a:br>
              <a:rPr lang="en-CA" sz="4500" dirty="0"/>
            </a:br>
            <a:r>
              <a:rPr lang="en-CA" sz="4500" dirty="0"/>
              <a:t>When in eternal lines to time thou </a:t>
            </a:r>
            <a:r>
              <a:rPr lang="en-CA" sz="4500" dirty="0" err="1"/>
              <a:t>growest</a:t>
            </a:r>
            <a:r>
              <a:rPr lang="en-CA" sz="4500" dirty="0"/>
              <a:t>: </a:t>
            </a:r>
            <a:br>
              <a:rPr lang="en-CA" sz="4500" dirty="0"/>
            </a:br>
            <a:r>
              <a:rPr lang="en-CA" sz="4500" dirty="0"/>
              <a:t>So long as men can breathe or eyes can see, </a:t>
            </a:r>
            <a:br>
              <a:rPr lang="en-CA" sz="4500" dirty="0"/>
            </a:br>
            <a:r>
              <a:rPr lang="en-CA" sz="4500" dirty="0"/>
              <a:t>So long lives this and this gives life to thee.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540</TotalTime>
  <Words>221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Sonnet</vt:lpstr>
      <vt:lpstr>What is a Sonnet?</vt:lpstr>
      <vt:lpstr>The Italian Sonnet</vt:lpstr>
      <vt:lpstr>The English Sonnet</vt:lpstr>
      <vt:lpstr>The Shakespearean Sonnet</vt:lpstr>
      <vt:lpstr>Sonnets Today...</vt:lpstr>
      <vt:lpstr>DIG IN AND ENJOY SOME SONNETS!</vt:lpstr>
      <vt:lpstr>Sonnet 5</vt:lpstr>
      <vt:lpstr>Sonnet 18</vt:lpstr>
      <vt:lpstr>Sonnet 116</vt:lpstr>
      <vt:lpstr>Holy Sonnet XIII</vt:lpstr>
      <vt:lpstr>Sonnet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Sonnets</dc:title>
  <dc:creator>Owner</dc:creator>
  <cp:lastModifiedBy>fesa-council</cp:lastModifiedBy>
  <cp:revision>54</cp:revision>
  <dcterms:created xsi:type="dcterms:W3CDTF">2011-01-12T20:25:20Z</dcterms:created>
  <dcterms:modified xsi:type="dcterms:W3CDTF">2012-05-01T22:46:26Z</dcterms:modified>
</cp:coreProperties>
</file>